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8" r:id="rId5"/>
    <p:sldId id="269" r:id="rId6"/>
    <p:sldId id="270" r:id="rId7"/>
    <p:sldId id="272" r:id="rId8"/>
    <p:sldId id="273" r:id="rId9"/>
    <p:sldId id="275" r:id="rId10"/>
    <p:sldId id="257" r:id="rId11"/>
    <p:sldId id="259" r:id="rId12"/>
    <p:sldId id="276" r:id="rId13"/>
    <p:sldId id="261" r:id="rId14"/>
    <p:sldId id="277" r:id="rId15"/>
    <p:sldId id="278" r:id="rId16"/>
    <p:sldId id="263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093"/>
    <a:srgbClr val="DFE4EA"/>
    <a:srgbClr val="D1D8E0"/>
    <a:srgbClr val="218C74"/>
    <a:srgbClr val="FF5252"/>
    <a:srgbClr val="33D9B2"/>
    <a:srgbClr val="84817A"/>
    <a:srgbClr val="2C2C54"/>
    <a:srgbClr val="FFB142"/>
    <a:srgbClr val="474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2B0A-6E97-4BFC-8A9C-2BD13E593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02184-C3B7-4E2E-BB36-ED3AF2912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7457-B32C-4B9A-AD9E-23649B5D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EEA8-4250-4B93-BB70-54CF35A8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7761D-0001-47C2-B16E-BD319397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707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6A8-8568-4CE3-AD24-A40E21B3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4F51A-9779-43A2-8ADD-BE0D7F78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4E9E4-0515-4080-B1E5-3A44B67F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D7A9-9212-4C35-8CFB-3E35F9A7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4E7A-CA28-442C-A808-379A895C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58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C8FC3-6B29-4E75-B851-584A91846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60A5F-8A08-4AB0-B2E9-BE164502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E9C5-541E-4F25-8A77-096EAEBE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3422-4D84-4B74-8A45-7E31AACF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9208-64F8-4ACB-ABF7-1F20F70B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536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41E7-D43C-4A22-BB9A-72FC5D2B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028C4-6688-4BA9-9962-AF2F0661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C78E5-968D-469A-A8AC-E92E4DEA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66A0-2A1D-47E1-A4DC-BDFF2550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9748-7680-409F-9862-882B5A06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271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E9B2-9B6D-4E12-BADB-D0A49220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92C89-987A-49DE-A71F-0C0781AE4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6051-74FB-49E8-AFCF-DC832648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64A5-3FE0-4D67-A098-4DA142DE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48EA2-CFC7-469A-BAF5-DDF8400D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86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E0CE-C96A-4498-B252-9681275E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6F54-1214-4587-84CE-3C118593F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FB76-E13F-4E15-BA50-364094A3C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6BAAB-AB2E-4D97-B459-1A619B67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45896-8F2A-40D4-B35A-A01DF6F0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A582A-EBD1-43C0-B9A9-5B3DA344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13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98BB-B03A-4E5F-A53D-59C01816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62A3B-ECE5-4566-9DFB-4D6022757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59654-D425-415D-8921-C5758BC12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A4C26-D49F-49B1-AFE7-76B68500D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2D16B-93E7-4EB9-BC63-65DE53AA8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8C119-1A89-467B-8F7C-CB40FFE9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DB4BD-CD74-492F-8450-6F7FFEDE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05C96-5A07-4F5A-BB91-779C0F61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8969-CD9D-4C7C-AC75-F855054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9424D-28A0-4B34-BB26-193A749A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82C42-E53E-48EC-969F-C04BBCC6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1DD36-B01D-4CFE-970C-74FBA1ABA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139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AD2D5-0303-480C-AAB2-1153EAE9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D3454-E9DF-4027-A2EC-E3FD9A88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7D948-A28D-4FDD-AE84-52B38E8A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822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99D2-CF12-4195-A7F4-2323524D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359A-8C91-4993-B1B2-3F9A10C0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F8CC4-74BE-4C0D-B09B-CCBD71347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8EC49-19A3-403F-B7AC-B7FD6099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FBF00-DBBD-4598-BC1E-ED623F20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3C35A-4F42-437E-95F4-6BD452E6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67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48F6-121B-4FDD-8C5C-268A3430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2E28A-1EC1-4B8C-AA71-1F36CF0C8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75FBD-EE1D-4E87-85F2-F0E58DFDA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2C95-51C3-4E5F-91B9-F5FBEDBC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B31D1-C6FB-4597-A508-BA3485F4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49039-A157-4B17-85AA-37E1FC69D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47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D1ECE-1B9D-47D4-A9FE-EA477FD6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1E534-BB5D-42CF-AFC1-D3A1A96E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6E6BC-755C-49B0-BA24-CC81B2437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47514-7D34-493A-B038-2B660412AF71}" type="datetimeFigureOut">
              <a:rPr lang="en-SG" smtClean="0"/>
              <a:t>20/5/2020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D26D8-DBCB-486C-B882-A082D7E57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82A83-3DAA-4AC0-AC5C-917E62C8A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2D4CC-6D40-4CA7-8936-CD53BD1801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830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EA2E-6F82-4F71-B151-DADE01DC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39E3-6129-4DDF-B8D2-43AA9AA44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35EB0-9970-4844-9673-4C6F9880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63"/>
            <a:ext cx="12192000" cy="57277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246DD7-A428-47FB-8BFE-B82C4B0EDC69}"/>
              </a:ext>
            </a:extLst>
          </p:cNvPr>
          <p:cNvSpPr/>
          <p:nvPr/>
        </p:nvSpPr>
        <p:spPr>
          <a:xfrm>
            <a:off x="2270568" y="1496250"/>
            <a:ext cx="8250820" cy="4351338"/>
          </a:xfrm>
          <a:prstGeom prst="roundRect">
            <a:avLst/>
          </a:prstGeom>
          <a:solidFill>
            <a:srgbClr val="FF525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HDB Tenancy Renewal App</a:t>
            </a:r>
          </a:p>
          <a:p>
            <a:pPr algn="ctr"/>
            <a:r>
              <a:rPr lang="en-SG" sz="28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Prototype demo for COVID-19 Idea Sprint</a:t>
            </a:r>
            <a:endParaRPr lang="en-SG" sz="3600" dirty="0"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5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AE4760-0989-44E1-ACF0-9DBDD4DA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0" y="1511501"/>
            <a:ext cx="6260312" cy="4890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48E28-8D6B-4926-89DC-656CB44D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2" y="5176346"/>
            <a:ext cx="4752975" cy="4762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CF1E85-3EA3-4DDD-9864-F27229CA6861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0CADEDF-7169-4779-97FA-AC901496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1: Everything Accurate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250194-84FF-4E9C-AB94-23533D8F4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12" y="1719362"/>
            <a:ext cx="5931688" cy="3184323"/>
          </a:xfrm>
        </p:spPr>
      </p:pic>
    </p:spTree>
    <p:extLst>
      <p:ext uri="{BB962C8B-B14F-4D97-AF65-F5344CB8AC3E}">
        <p14:creationId xmlns:p14="http://schemas.microsoft.com/office/powerpoint/2010/main" val="231920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39E3-6129-4DDF-B8D2-43AA9AA44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35EB0-9970-4844-9673-4C6F9880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263D26-EE35-4396-98F5-21E4E377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1: Everything Accurate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83C6AA-323E-4D6E-ABB1-E9BA4FE06547}"/>
              </a:ext>
            </a:extLst>
          </p:cNvPr>
          <p:cNvSpPr txBox="1">
            <a:spLocks/>
          </p:cNvSpPr>
          <p:nvPr/>
        </p:nvSpPr>
        <p:spPr>
          <a:xfrm>
            <a:off x="1323976" y="1685926"/>
            <a:ext cx="3352800" cy="942974"/>
          </a:xfrm>
          <a:prstGeom prst="rect">
            <a:avLst/>
          </a:prstGeom>
          <a:solidFill>
            <a:srgbClr val="22709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8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System able to detect name, income and accurately determine verification and renewal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3AD53-3067-4298-90E2-55564D7C3D82}"/>
              </a:ext>
            </a:extLst>
          </p:cNvPr>
          <p:cNvSpPr txBox="1">
            <a:spLocks/>
          </p:cNvSpPr>
          <p:nvPr/>
        </p:nvSpPr>
        <p:spPr>
          <a:xfrm>
            <a:off x="9224964" y="5210970"/>
            <a:ext cx="2257424" cy="516730"/>
          </a:xfrm>
          <a:prstGeom prst="rect">
            <a:avLst/>
          </a:prstGeom>
          <a:solidFill>
            <a:srgbClr val="22709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1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(threshold set at $3000 instead of $1500 for demo)</a:t>
            </a:r>
          </a:p>
        </p:txBody>
      </p:sp>
    </p:spTree>
    <p:extLst>
      <p:ext uri="{BB962C8B-B14F-4D97-AF65-F5344CB8AC3E}">
        <p14:creationId xmlns:p14="http://schemas.microsoft.com/office/powerpoint/2010/main" val="49648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AE48E28-8D6B-4926-89DC-656CB44D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762" y="5176346"/>
            <a:ext cx="4752975" cy="4762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CF1E85-3EA3-4DDD-9864-F27229CA6861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0CADEDF-7169-4779-97FA-AC901496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2: False Income Slip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E2169-1299-4051-B6C0-BA98C5B9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7" y="1441208"/>
            <a:ext cx="6564274" cy="5169142"/>
          </a:xfrm>
          <a:prstGeom prst="rect">
            <a:avLst/>
          </a:prstGeom>
        </p:spPr>
      </p:pic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AD9764-F85C-41CE-9B2A-44180A65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11" y="1441208"/>
            <a:ext cx="5064670" cy="4351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F40073-BE52-496A-948E-F07D277D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58" y="5963322"/>
            <a:ext cx="475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2C05-E62C-41FB-B0A8-9591A958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24AB-8243-42EA-BA77-5DDE421C9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6"/>
          <a:stretch/>
        </p:blipFill>
        <p:spPr>
          <a:xfrm>
            <a:off x="0" y="1061357"/>
            <a:ext cx="12192000" cy="57680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71702-644F-4117-9A94-C1E03FAB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2: False Income Slip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7869AE-C0D5-4F70-80E3-A3EDBD76A193}"/>
              </a:ext>
            </a:extLst>
          </p:cNvPr>
          <p:cNvSpPr txBox="1">
            <a:spLocks/>
          </p:cNvSpPr>
          <p:nvPr/>
        </p:nvSpPr>
        <p:spPr>
          <a:xfrm>
            <a:off x="8477251" y="1173163"/>
            <a:ext cx="3714749" cy="2150609"/>
          </a:xfrm>
          <a:prstGeom prst="rect">
            <a:avLst/>
          </a:prstGeom>
          <a:solidFill>
            <a:srgbClr val="22709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SG" sz="18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System able to detect that the income slip does not belong to the tenant based on name + CPF indicates this too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Benefit of Admin View: allow manual override, e.g. if income slip is English, unofficial name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2B031F-71BF-472A-8908-779DC845BC26}"/>
              </a:ext>
            </a:extLst>
          </p:cNvPr>
          <p:cNvSpPr/>
          <p:nvPr/>
        </p:nvSpPr>
        <p:spPr>
          <a:xfrm>
            <a:off x="6321294" y="4960119"/>
            <a:ext cx="5680206" cy="1088256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904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CF1E85-3EA3-4DDD-9864-F27229CA6861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0CADEDF-7169-4779-97FA-AC901496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538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3: Income over Renewal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40073-BE52-496A-948E-F07D277D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762" y="5888258"/>
            <a:ext cx="47529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35CC2-48C7-4797-8574-2FD7FEB7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6" y="1441208"/>
            <a:ext cx="6411451" cy="4941678"/>
          </a:xfrm>
          <a:prstGeom prst="rect">
            <a:avLst/>
          </a:prstGeom>
        </p:spPr>
      </p:pic>
      <p:pic>
        <p:nvPicPr>
          <p:cNvPr id="1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5A0C2-54F3-4C9D-9C95-8F49D873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9" b="5764"/>
          <a:stretch/>
        </p:blipFill>
        <p:spPr>
          <a:xfrm>
            <a:off x="6475643" y="1829762"/>
            <a:ext cx="5716357" cy="3732838"/>
          </a:xfrm>
        </p:spPr>
      </p:pic>
    </p:spTree>
    <p:extLst>
      <p:ext uri="{BB962C8B-B14F-4D97-AF65-F5344CB8AC3E}">
        <p14:creationId xmlns:p14="http://schemas.microsoft.com/office/powerpoint/2010/main" val="152248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2C1398-8471-46B3-B303-61CE4BE1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150"/>
            <a:ext cx="12192000" cy="5784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71702-644F-4117-9A94-C1E03FAB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3: Income over Renewal Threshold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7869AE-C0D5-4F70-80E3-A3EDBD76A193}"/>
              </a:ext>
            </a:extLst>
          </p:cNvPr>
          <p:cNvSpPr txBox="1">
            <a:spLocks/>
          </p:cNvSpPr>
          <p:nvPr/>
        </p:nvSpPr>
        <p:spPr>
          <a:xfrm>
            <a:off x="8477251" y="1074737"/>
            <a:ext cx="3714749" cy="750887"/>
          </a:xfrm>
          <a:prstGeom prst="rect">
            <a:avLst/>
          </a:prstGeom>
          <a:solidFill>
            <a:srgbClr val="22709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SG" sz="18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System verified income slip and determined ineligibility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2B031F-71BF-472A-8908-779DC845BC26}"/>
              </a:ext>
            </a:extLst>
          </p:cNvPr>
          <p:cNvSpPr/>
          <p:nvPr/>
        </p:nvSpPr>
        <p:spPr>
          <a:xfrm>
            <a:off x="6321294" y="5181600"/>
            <a:ext cx="5680206" cy="676276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92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F4E6C1-DAD6-4941-BEF7-B1868D5DD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85" y="1567840"/>
            <a:ext cx="4604029" cy="52901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ADD34E-DE10-47BD-9792-61A9C98F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80" y="1317384"/>
            <a:ext cx="7071631" cy="349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7301C3-4F57-413F-AF97-57723A65C90A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180B8F-38AD-4B5E-83C0-54512892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538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Case 4: Unclear Image</a:t>
            </a:r>
          </a:p>
        </p:txBody>
      </p:sp>
    </p:spTree>
    <p:extLst>
      <p:ext uri="{BB962C8B-B14F-4D97-AF65-F5344CB8AC3E}">
        <p14:creationId xmlns:p14="http://schemas.microsoft.com/office/powerpoint/2010/main" val="131767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301C3-4F57-413F-AF97-57723A65C90A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180B8F-38AD-4B5E-83C0-54512892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538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User Interface Demonstration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0C58923-9DCD-42CF-A8F2-9174A58AE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3" cy="4351338"/>
          </a:xfrm>
        </p:spPr>
      </p:pic>
    </p:spTree>
    <p:extLst>
      <p:ext uri="{BB962C8B-B14F-4D97-AF65-F5344CB8AC3E}">
        <p14:creationId xmlns:p14="http://schemas.microsoft.com/office/powerpoint/2010/main" val="18107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E5E0E-E93E-4C55-9AA7-C5AC645E382B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93706A-5B68-4D57-B8D1-BEFCE73F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14A2BD2-586E-4CB6-AD60-92D42307E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5F7567-D7D2-42E6-8D9A-39471E2E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7" y="148785"/>
            <a:ext cx="11705863" cy="656042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440912-FFE9-490A-AC06-7FF4614E3231}"/>
              </a:ext>
            </a:extLst>
          </p:cNvPr>
          <p:cNvSpPr/>
          <p:nvPr/>
        </p:nvSpPr>
        <p:spPr>
          <a:xfrm>
            <a:off x="5967663" y="3176337"/>
            <a:ext cx="5611529" cy="2165684"/>
          </a:xfrm>
          <a:prstGeom prst="roundRect">
            <a:avLst/>
          </a:prstGeom>
          <a:noFill/>
          <a:ln w="38100">
            <a:solidFill>
              <a:srgbClr val="FF5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69009-C57E-4B40-9779-113B8FBD8B59}"/>
              </a:ext>
            </a:extLst>
          </p:cNvPr>
          <p:cNvSpPr txBox="1"/>
          <p:nvPr/>
        </p:nvSpPr>
        <p:spPr>
          <a:xfrm>
            <a:off x="8248850" y="2462537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5252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Targets pain points experienced during renewal by digitizing process </a:t>
            </a:r>
          </a:p>
        </p:txBody>
      </p:sp>
    </p:spTree>
    <p:extLst>
      <p:ext uri="{BB962C8B-B14F-4D97-AF65-F5344CB8AC3E}">
        <p14:creationId xmlns:p14="http://schemas.microsoft.com/office/powerpoint/2010/main" val="88926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1FAF-ABC8-41A0-A838-C4C0A513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6814-BF1D-493D-B4EB-B00DB15DA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 might we design a digital process for tenancy renewal?</a:t>
            </a:r>
          </a:p>
          <a:p>
            <a:pPr lvl="1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Previous process involved face-to-face meetings with branch managers</a:t>
            </a:r>
          </a:p>
          <a:p>
            <a:pPr lvl="1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Required wet ink signature on income declaration</a:t>
            </a:r>
          </a:p>
          <a:p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Specific issues to consider:</a:t>
            </a:r>
          </a:p>
          <a:p>
            <a:pPr lvl="1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 to verify identity?</a:t>
            </a:r>
          </a:p>
          <a:p>
            <a:pPr lvl="1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 to verify income?</a:t>
            </a:r>
          </a:p>
          <a:p>
            <a:pPr lvl="2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Taking note that a number of tenants may not have CPF contributions</a:t>
            </a:r>
          </a:p>
          <a:p>
            <a:pPr lvl="1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Accountability</a:t>
            </a:r>
          </a:p>
          <a:p>
            <a:pPr lvl="2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 can we ensure the process remains as valid as with manual verification?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4FA99-D7D1-4E63-A196-5003D9A8B2CF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985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1FAF-ABC8-41A0-A838-C4C0A513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Proposed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4FA99-D7D1-4E63-A196-5003D9A8B2CF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19E6F9-14DD-4866-A8C8-511730E965CF}"/>
              </a:ext>
            </a:extLst>
          </p:cNvPr>
          <p:cNvSpPr/>
          <p:nvPr/>
        </p:nvSpPr>
        <p:spPr>
          <a:xfrm>
            <a:off x="1020278" y="1819175"/>
            <a:ext cx="2926080" cy="1232033"/>
          </a:xfrm>
          <a:prstGeom prst="roundRect">
            <a:avLst/>
          </a:prstGeom>
          <a:solidFill>
            <a:srgbClr val="2C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(1)</a:t>
            </a:r>
            <a:r>
              <a:rPr lang="en-SG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 </a:t>
            </a:r>
            <a:r>
              <a:rPr lang="en-SG" b="1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Identity Verification via </a:t>
            </a:r>
            <a:r>
              <a:rPr lang="en-SG" b="1" dirty="0" err="1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Singpass</a:t>
            </a:r>
            <a:endParaRPr lang="en-SG" b="1" dirty="0">
              <a:latin typeface="Raleway" panose="020B0503030101060003" pitchFamily="34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32DA6-AC98-4B36-8196-4E5A374ED04F}"/>
              </a:ext>
            </a:extLst>
          </p:cNvPr>
          <p:cNvSpPr/>
          <p:nvPr/>
        </p:nvSpPr>
        <p:spPr>
          <a:xfrm>
            <a:off x="1020278" y="3301465"/>
            <a:ext cx="2926080" cy="2387066"/>
          </a:xfrm>
          <a:prstGeom prst="rect">
            <a:avLst/>
          </a:prstGeom>
          <a:solidFill>
            <a:srgbClr val="2C2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14000"/>
              </a:lnSpc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Information Required: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Name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Age (for CPF Calculation)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Lease Reference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Address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dirty="0"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7A90C3-6C8D-4191-A385-1D3D1734C1CE}"/>
              </a:ext>
            </a:extLst>
          </p:cNvPr>
          <p:cNvSpPr/>
          <p:nvPr/>
        </p:nvSpPr>
        <p:spPr>
          <a:xfrm>
            <a:off x="4912895" y="1819175"/>
            <a:ext cx="2926080" cy="1232033"/>
          </a:xfrm>
          <a:prstGeom prst="roundRect">
            <a:avLst/>
          </a:prstGeom>
          <a:solidFill>
            <a:srgbClr val="227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(2) Submission of Income Documents on HDB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AE268-1CD8-44CE-B3E3-B11A78B03C50}"/>
              </a:ext>
            </a:extLst>
          </p:cNvPr>
          <p:cNvSpPr/>
          <p:nvPr/>
        </p:nvSpPr>
        <p:spPr>
          <a:xfrm>
            <a:off x="4912895" y="3301465"/>
            <a:ext cx="2926080" cy="2387066"/>
          </a:xfrm>
          <a:prstGeom prst="rect">
            <a:avLst/>
          </a:prstGeom>
          <a:solidFill>
            <a:srgbClr val="227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14000"/>
              </a:lnSpc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Requirements: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Name clearly shown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Income clearly shown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D18903-10AB-4D95-857E-E5195E354519}"/>
              </a:ext>
            </a:extLst>
          </p:cNvPr>
          <p:cNvSpPr/>
          <p:nvPr/>
        </p:nvSpPr>
        <p:spPr>
          <a:xfrm>
            <a:off x="8805512" y="1819175"/>
            <a:ext cx="2926080" cy="1232033"/>
          </a:xfrm>
          <a:prstGeom prst="roundRect">
            <a:avLst/>
          </a:prstGeom>
          <a:solidFill>
            <a:srgbClr val="FFB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(3) System Verification of Documents + Renewal Eligibility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67FE17-7A75-469B-A66A-0CAFE3871443}"/>
              </a:ext>
            </a:extLst>
          </p:cNvPr>
          <p:cNvSpPr/>
          <p:nvPr/>
        </p:nvSpPr>
        <p:spPr>
          <a:xfrm>
            <a:off x="8805512" y="3301465"/>
            <a:ext cx="2926080" cy="2387066"/>
          </a:xfrm>
          <a:prstGeom prst="rect">
            <a:avLst/>
          </a:prstGeom>
          <a:solidFill>
            <a:srgbClr val="FFB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Document verification via Open Character Recognition (OCR) + backend logic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Added accountability by </a:t>
            </a:r>
            <a:r>
              <a:rPr lang="en-SG" sz="1600" b="1" dirty="0"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allowing additional manual validation</a:t>
            </a:r>
            <a:endParaRPr lang="en-SG" b="1" dirty="0">
              <a:latin typeface="Raleway" panose="020B0503030101060003" pitchFamily="34" charset="0"/>
              <a:ea typeface="SF Pro Display" pitchFamily="50" charset="0"/>
              <a:cs typeface="SF Pro Display" pitchFamily="50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092124-5152-4287-820F-5A82C3C51236}"/>
              </a:ext>
            </a:extLst>
          </p:cNvPr>
          <p:cNvCxnSpPr>
            <a:cxnSpLocks/>
          </p:cNvCxnSpPr>
          <p:nvPr/>
        </p:nvCxnSpPr>
        <p:spPr>
          <a:xfrm>
            <a:off x="1020278" y="6102416"/>
            <a:ext cx="6818697" cy="0"/>
          </a:xfrm>
          <a:prstGeom prst="straightConnector1">
            <a:avLst/>
          </a:prstGeom>
          <a:ln w="63500">
            <a:solidFill>
              <a:srgbClr val="8481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B55FBF-7A26-4471-A477-F5442BFB933E}"/>
              </a:ext>
            </a:extLst>
          </p:cNvPr>
          <p:cNvCxnSpPr>
            <a:cxnSpLocks/>
          </p:cNvCxnSpPr>
          <p:nvPr/>
        </p:nvCxnSpPr>
        <p:spPr>
          <a:xfrm>
            <a:off x="8805512" y="6102416"/>
            <a:ext cx="2938112" cy="0"/>
          </a:xfrm>
          <a:prstGeom prst="straightConnector1">
            <a:avLst/>
          </a:prstGeom>
          <a:ln w="63500">
            <a:solidFill>
              <a:srgbClr val="8481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5ECF34-7A09-4C5E-BC2A-B7C45DC95569}"/>
              </a:ext>
            </a:extLst>
          </p:cNvPr>
          <p:cNvSpPr txBox="1"/>
          <p:nvPr/>
        </p:nvSpPr>
        <p:spPr>
          <a:xfrm>
            <a:off x="3189543" y="614697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84817A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Integrated into HDB 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E51D3-4DF8-4F3C-A1B2-DCBEACA34D30}"/>
              </a:ext>
            </a:extLst>
          </p:cNvPr>
          <p:cNvSpPr txBox="1"/>
          <p:nvPr/>
        </p:nvSpPr>
        <p:spPr>
          <a:xfrm>
            <a:off x="9364298" y="61235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84817A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Prototype Shown</a:t>
            </a:r>
          </a:p>
        </p:txBody>
      </p:sp>
    </p:spTree>
    <p:extLst>
      <p:ext uri="{BB962C8B-B14F-4D97-AF65-F5344CB8AC3E}">
        <p14:creationId xmlns:p14="http://schemas.microsoft.com/office/powerpoint/2010/main" val="198265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810E-9769-41D7-BC72-072BEE90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962" y="0"/>
            <a:ext cx="3517038" cy="1455832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</a:rPr>
              <a:t>System Verification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1863B9-42ED-4779-B67A-7F7786BB4E50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1C5225-3BB1-433E-A08E-F6E584B7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4" y="32201"/>
            <a:ext cx="2310355" cy="12402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62052F-C084-420E-AFAE-7DB95EAF47AD}"/>
              </a:ext>
            </a:extLst>
          </p:cNvPr>
          <p:cNvCxnSpPr>
            <a:cxnSpLocks/>
          </p:cNvCxnSpPr>
          <p:nvPr/>
        </p:nvCxnSpPr>
        <p:spPr>
          <a:xfrm>
            <a:off x="3290020" y="672268"/>
            <a:ext cx="674764" cy="0"/>
          </a:xfrm>
          <a:prstGeom prst="straightConnector1">
            <a:avLst/>
          </a:prstGeom>
          <a:ln w="38100">
            <a:solidFill>
              <a:srgbClr val="848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lank database symbol - Free commerce icons">
            <a:extLst>
              <a:ext uri="{FF2B5EF4-FFF2-40B4-BE49-F238E27FC236}">
                <a16:creationId xmlns:a16="http://schemas.microsoft.com/office/drawing/2014/main" id="{17D6CB7D-A18B-447F-921B-6B1B7B36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12" y="3092980"/>
            <a:ext cx="334765" cy="3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955E6C-46C0-492F-ACA8-28D8F543C853}"/>
              </a:ext>
            </a:extLst>
          </p:cNvPr>
          <p:cNvSpPr txBox="1"/>
          <p:nvPr/>
        </p:nvSpPr>
        <p:spPr>
          <a:xfrm>
            <a:off x="9180051" y="347931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Database of Payslips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CAFA5-6904-42C1-969F-094ADC53BB4B}"/>
              </a:ext>
            </a:extLst>
          </p:cNvPr>
          <p:cNvSpPr txBox="1"/>
          <p:nvPr/>
        </p:nvSpPr>
        <p:spPr>
          <a:xfrm>
            <a:off x="4086122" y="284801"/>
            <a:ext cx="394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rgbClr val="84817A"/>
                </a:solidFill>
                <a:latin typeface="Courier New" panose="02070309020205020404" pitchFamily="49" charset="0"/>
                <a:ea typeface="SF Pro Display" pitchFamily="50" charset="0"/>
                <a:cs typeface="Courier New" panose="02070309020205020404" pitchFamily="49" charset="0"/>
              </a:rPr>
              <a:t>“…</a:t>
            </a:r>
            <a:r>
              <a:rPr lang="en-SG" sz="1600" dirty="0" err="1">
                <a:solidFill>
                  <a:srgbClr val="84817A"/>
                </a:solidFill>
                <a:latin typeface="Courier New" panose="02070309020205020404" pitchFamily="49" charset="0"/>
                <a:ea typeface="SF Pro Display" pitchFamily="50" charset="0"/>
                <a:cs typeface="Courier New" panose="02070309020205020404" pitchFamily="49" charset="0"/>
              </a:rPr>
              <a:t>Lenvica</a:t>
            </a:r>
            <a:r>
              <a:rPr lang="en-SG" sz="1600" dirty="0">
                <a:solidFill>
                  <a:srgbClr val="84817A"/>
                </a:solidFill>
                <a:latin typeface="Courier New" panose="02070309020205020404" pitchFamily="49" charset="0"/>
                <a:ea typeface="SF Pro Display" pitchFamily="50" charset="0"/>
                <a:cs typeface="Courier New" panose="02070309020205020404" pitchFamily="49" charset="0"/>
              </a:rPr>
              <a:t> Solutions Pvt Ltd… Payslip for the period…”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23108E-3481-49B5-8FE4-D7F3722D708F}"/>
              </a:ext>
            </a:extLst>
          </p:cNvPr>
          <p:cNvSpPr txBox="1"/>
          <p:nvPr/>
        </p:nvSpPr>
        <p:spPr>
          <a:xfrm>
            <a:off x="4437391" y="1398234"/>
            <a:ext cx="2812696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Income Found? </a:t>
            </a:r>
          </a:p>
          <a:p>
            <a:pPr algn="ctr"/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(system searches for ‘income’ and numbers following it)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80575-E4B4-4998-B02D-81B03C47A1BD}"/>
              </a:ext>
            </a:extLst>
          </p:cNvPr>
          <p:cNvSpPr txBox="1"/>
          <p:nvPr/>
        </p:nvSpPr>
        <p:spPr>
          <a:xfrm>
            <a:off x="4171944" y="2505324"/>
            <a:ext cx="359024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Name Found?</a:t>
            </a:r>
          </a:p>
          <a:p>
            <a:pPr algn="ctr"/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(system searches for name sent via </a:t>
            </a:r>
            <a:r>
              <a:rPr lang="en-SG" sz="1400" dirty="0" err="1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Singpass</a:t>
            </a:r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B2B563-83A1-4D0C-8BF3-160B950B2FA4}"/>
              </a:ext>
            </a:extLst>
          </p:cNvPr>
          <p:cNvSpPr txBox="1"/>
          <p:nvPr/>
        </p:nvSpPr>
        <p:spPr>
          <a:xfrm>
            <a:off x="4725866" y="3391376"/>
            <a:ext cx="2246434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Is detected income = declared income?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ADD769-72CC-468C-9E7B-39B97C7502E3}"/>
              </a:ext>
            </a:extLst>
          </p:cNvPr>
          <p:cNvSpPr txBox="1"/>
          <p:nvPr/>
        </p:nvSpPr>
        <p:spPr>
          <a:xfrm>
            <a:off x="1159722" y="4694118"/>
            <a:ext cx="293697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Is expected CPF within range of actual CPF?</a:t>
            </a:r>
          </a:p>
          <a:p>
            <a:pPr algn="ctr"/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(Expected CPF = declared income * CPF rates)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4966C4-813F-4011-80A8-F86F37BC337F}"/>
              </a:ext>
            </a:extLst>
          </p:cNvPr>
          <p:cNvSpPr txBox="1"/>
          <p:nvPr/>
        </p:nvSpPr>
        <p:spPr>
          <a:xfrm>
            <a:off x="975629" y="3175072"/>
            <a:ext cx="1397039" cy="715089"/>
          </a:xfrm>
          <a:prstGeom prst="roundRect">
            <a:avLst/>
          </a:prstGeom>
          <a:solidFill>
            <a:srgbClr val="FF5252"/>
          </a:solidFill>
          <a:ln>
            <a:solidFill>
              <a:srgbClr val="FF52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Documents Not Verified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62522D-D52E-4AFC-A2B1-F603052D5801}"/>
              </a:ext>
            </a:extLst>
          </p:cNvPr>
          <p:cNvSpPr txBox="1"/>
          <p:nvPr/>
        </p:nvSpPr>
        <p:spPr>
          <a:xfrm>
            <a:off x="665263" y="1226175"/>
            <a:ext cx="2397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Payslip 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962E6-3184-4DAA-B7DC-94EE769F7BAC}"/>
              </a:ext>
            </a:extLst>
          </p:cNvPr>
          <p:cNvSpPr txBox="1"/>
          <p:nvPr/>
        </p:nvSpPr>
        <p:spPr>
          <a:xfrm>
            <a:off x="4215934" y="791827"/>
            <a:ext cx="3305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Text extracted from image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79947-5FE6-4B13-BC99-E4289EEEB59A}"/>
              </a:ext>
            </a:extLst>
          </p:cNvPr>
          <p:cNvSpPr txBox="1"/>
          <p:nvPr/>
        </p:nvSpPr>
        <p:spPr>
          <a:xfrm>
            <a:off x="3209246" y="302936"/>
            <a:ext cx="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OCR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792F0-BE68-41D5-9A88-06660A34D57E}"/>
              </a:ext>
            </a:extLst>
          </p:cNvPr>
          <p:cNvSpPr txBox="1"/>
          <p:nvPr/>
        </p:nvSpPr>
        <p:spPr>
          <a:xfrm>
            <a:off x="4522522" y="4296384"/>
            <a:ext cx="27239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Is CPF Information Available?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2A685B-9A56-40D2-8B79-E6CCBA36679B}"/>
              </a:ext>
            </a:extLst>
          </p:cNvPr>
          <p:cNvSpPr txBox="1"/>
          <p:nvPr/>
        </p:nvSpPr>
        <p:spPr>
          <a:xfrm>
            <a:off x="4752484" y="4964904"/>
            <a:ext cx="2289746" cy="408623"/>
          </a:xfrm>
          <a:prstGeom prst="roundRect">
            <a:avLst/>
          </a:prstGeom>
          <a:solidFill>
            <a:srgbClr val="218C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Documents Verified!</a:t>
            </a:r>
            <a:endParaRPr lang="en-SG" sz="1600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52A2C7-174C-46E0-BB74-3320DBEECEBF}"/>
              </a:ext>
            </a:extLst>
          </p:cNvPr>
          <p:cNvCxnSpPr>
            <a:cxnSpLocks/>
          </p:cNvCxnSpPr>
          <p:nvPr/>
        </p:nvCxnSpPr>
        <p:spPr>
          <a:xfrm>
            <a:off x="5825593" y="5404629"/>
            <a:ext cx="0" cy="285369"/>
          </a:xfrm>
          <a:prstGeom prst="straightConnector1">
            <a:avLst/>
          </a:prstGeom>
          <a:ln w="38100">
            <a:solidFill>
              <a:srgbClr val="848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CD6B16-78C9-4F96-B057-3B0C88D986F1}"/>
              </a:ext>
            </a:extLst>
          </p:cNvPr>
          <p:cNvSpPr txBox="1"/>
          <p:nvPr/>
        </p:nvSpPr>
        <p:spPr>
          <a:xfrm>
            <a:off x="4599795" y="5733669"/>
            <a:ext cx="254551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Is income below threshold?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960CA1-E563-41A2-B8A7-57F1E5EA90B7}"/>
              </a:ext>
            </a:extLst>
          </p:cNvPr>
          <p:cNvSpPr txBox="1"/>
          <p:nvPr/>
        </p:nvSpPr>
        <p:spPr>
          <a:xfrm>
            <a:off x="5819109" y="6419795"/>
            <a:ext cx="2194590" cy="408623"/>
          </a:xfrm>
          <a:prstGeom prst="roundRect">
            <a:avLst/>
          </a:prstGeom>
          <a:solidFill>
            <a:srgbClr val="218C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Eligible for Renewal</a:t>
            </a:r>
            <a:endParaRPr lang="en-SG" sz="1600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2055" name="Right Bracket 2054">
            <a:extLst>
              <a:ext uri="{FF2B5EF4-FFF2-40B4-BE49-F238E27FC236}">
                <a16:creationId xmlns:a16="http://schemas.microsoft.com/office/drawing/2014/main" id="{4154B0A0-5E6B-4CD9-B759-A22704EA515A}"/>
              </a:ext>
            </a:extLst>
          </p:cNvPr>
          <p:cNvSpPr/>
          <p:nvPr/>
        </p:nvSpPr>
        <p:spPr>
          <a:xfrm>
            <a:off x="8226184" y="1381377"/>
            <a:ext cx="225699" cy="5203557"/>
          </a:xfrm>
          <a:prstGeom prst="rightBracket">
            <a:avLst/>
          </a:prstGeom>
          <a:ln w="38100">
            <a:solidFill>
              <a:srgbClr val="848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C61E3B72-926F-4881-9628-4F77926124C0}"/>
              </a:ext>
            </a:extLst>
          </p:cNvPr>
          <p:cNvGrpSpPr/>
          <p:nvPr/>
        </p:nvGrpSpPr>
        <p:grpSpPr>
          <a:xfrm>
            <a:off x="5825593" y="1087024"/>
            <a:ext cx="384078" cy="369332"/>
            <a:chOff x="5825593" y="1087024"/>
            <a:chExt cx="384078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403740B-EEAB-4376-8EB9-0D3D551E94D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593" y="1130381"/>
              <a:ext cx="0" cy="285369"/>
            </a:xfrm>
            <a:prstGeom prst="straightConnector1">
              <a:avLst/>
            </a:prstGeom>
            <a:ln w="38100">
              <a:solidFill>
                <a:srgbClr val="218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95C2BA1-4F1A-4F0D-AFD4-D8FF6C2CF81C}"/>
                </a:ext>
              </a:extLst>
            </p:cNvPr>
            <p:cNvSpPr txBox="1"/>
            <p:nvPr/>
          </p:nvSpPr>
          <p:spPr>
            <a:xfrm>
              <a:off x="5851881" y="10870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218C74"/>
                  </a:solidFill>
                </a:rPr>
                <a:t>✓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583080-D6CD-4162-B409-7CB8229512D2}"/>
              </a:ext>
            </a:extLst>
          </p:cNvPr>
          <p:cNvGrpSpPr/>
          <p:nvPr/>
        </p:nvGrpSpPr>
        <p:grpSpPr>
          <a:xfrm>
            <a:off x="5828968" y="2166960"/>
            <a:ext cx="384078" cy="369332"/>
            <a:chOff x="5825593" y="1087024"/>
            <a:chExt cx="384078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1A71F09-BDC8-4270-80ED-96F25B50AAB3}"/>
                </a:ext>
              </a:extLst>
            </p:cNvPr>
            <p:cNvCxnSpPr>
              <a:cxnSpLocks/>
            </p:cNvCxnSpPr>
            <p:nvPr/>
          </p:nvCxnSpPr>
          <p:spPr>
            <a:xfrm>
              <a:off x="5825593" y="1130381"/>
              <a:ext cx="0" cy="285369"/>
            </a:xfrm>
            <a:prstGeom prst="straightConnector1">
              <a:avLst/>
            </a:prstGeom>
            <a:ln w="38100">
              <a:solidFill>
                <a:srgbClr val="218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2C3042-8C40-4722-83FC-268A5E325B4B}"/>
                </a:ext>
              </a:extLst>
            </p:cNvPr>
            <p:cNvSpPr txBox="1"/>
            <p:nvPr/>
          </p:nvSpPr>
          <p:spPr>
            <a:xfrm>
              <a:off x="5851881" y="10870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218C74"/>
                  </a:solidFill>
                </a:rPr>
                <a:t>✓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3C95E72-929A-4DD3-BBC8-0FFB1A1230E4}"/>
              </a:ext>
            </a:extLst>
          </p:cNvPr>
          <p:cNvGrpSpPr/>
          <p:nvPr/>
        </p:nvGrpSpPr>
        <p:grpSpPr>
          <a:xfrm>
            <a:off x="5849132" y="3049082"/>
            <a:ext cx="384078" cy="369332"/>
            <a:chOff x="5825593" y="1087024"/>
            <a:chExt cx="384078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8F575A0-5E49-4CD0-9111-A2918A1359E5}"/>
                </a:ext>
              </a:extLst>
            </p:cNvPr>
            <p:cNvCxnSpPr>
              <a:cxnSpLocks/>
            </p:cNvCxnSpPr>
            <p:nvPr/>
          </p:nvCxnSpPr>
          <p:spPr>
            <a:xfrm>
              <a:off x="5825593" y="1130381"/>
              <a:ext cx="0" cy="285369"/>
            </a:xfrm>
            <a:prstGeom prst="straightConnector1">
              <a:avLst/>
            </a:prstGeom>
            <a:ln w="38100">
              <a:solidFill>
                <a:srgbClr val="218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1DC927-BB9E-434B-9B14-22FB9B212A64}"/>
                </a:ext>
              </a:extLst>
            </p:cNvPr>
            <p:cNvSpPr txBox="1"/>
            <p:nvPr/>
          </p:nvSpPr>
          <p:spPr>
            <a:xfrm>
              <a:off x="5851881" y="10870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218C74"/>
                  </a:solidFill>
                </a:rPr>
                <a:t>✓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075FD1-F82B-42E3-8200-A8C4DD7CF021}"/>
              </a:ext>
            </a:extLst>
          </p:cNvPr>
          <p:cNvGrpSpPr/>
          <p:nvPr/>
        </p:nvGrpSpPr>
        <p:grpSpPr>
          <a:xfrm>
            <a:off x="5832587" y="3953105"/>
            <a:ext cx="384078" cy="369332"/>
            <a:chOff x="5825593" y="1087024"/>
            <a:chExt cx="384078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F05FD7-7703-46A2-8D04-F1571C8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5825593" y="1130381"/>
              <a:ext cx="0" cy="285369"/>
            </a:xfrm>
            <a:prstGeom prst="straightConnector1">
              <a:avLst/>
            </a:prstGeom>
            <a:ln w="38100">
              <a:solidFill>
                <a:srgbClr val="218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1926C3-4821-4CF1-8FF2-C126F123D4E1}"/>
                </a:ext>
              </a:extLst>
            </p:cNvPr>
            <p:cNvSpPr txBox="1"/>
            <p:nvPr/>
          </p:nvSpPr>
          <p:spPr>
            <a:xfrm>
              <a:off x="5851881" y="10870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218C74"/>
                  </a:solidFill>
                </a:rPr>
                <a:t>✓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C0DBFC-7ABC-4EBB-9072-D91183A0213C}"/>
              </a:ext>
            </a:extLst>
          </p:cNvPr>
          <p:cNvGrpSpPr/>
          <p:nvPr/>
        </p:nvGrpSpPr>
        <p:grpSpPr>
          <a:xfrm>
            <a:off x="6472673" y="6091069"/>
            <a:ext cx="384078" cy="369332"/>
            <a:chOff x="5825593" y="1087024"/>
            <a:chExt cx="384078" cy="36933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3352CB7-D0F3-44E9-9F8E-722BD93D9664}"/>
                </a:ext>
              </a:extLst>
            </p:cNvPr>
            <p:cNvCxnSpPr>
              <a:cxnSpLocks/>
            </p:cNvCxnSpPr>
            <p:nvPr/>
          </p:nvCxnSpPr>
          <p:spPr>
            <a:xfrm>
              <a:off x="5825593" y="1130381"/>
              <a:ext cx="0" cy="285369"/>
            </a:xfrm>
            <a:prstGeom prst="straightConnector1">
              <a:avLst/>
            </a:prstGeom>
            <a:ln w="38100">
              <a:solidFill>
                <a:srgbClr val="218C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E47AC6-2752-4E18-81FB-F4DCA7EE1FA8}"/>
                </a:ext>
              </a:extLst>
            </p:cNvPr>
            <p:cNvSpPr txBox="1"/>
            <p:nvPr/>
          </p:nvSpPr>
          <p:spPr>
            <a:xfrm>
              <a:off x="5851881" y="108702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218C74"/>
                  </a:solidFill>
                </a:rPr>
                <a:t>✓</a:t>
              </a:r>
            </a:p>
          </p:txBody>
        </p:sp>
      </p:grpSp>
      <p:sp>
        <p:nvSpPr>
          <p:cNvPr id="2058" name="TextBox 2057">
            <a:extLst>
              <a:ext uri="{FF2B5EF4-FFF2-40B4-BE49-F238E27FC236}">
                <a16:creationId xmlns:a16="http://schemas.microsoft.com/office/drawing/2014/main" id="{25789A37-DAF9-4055-ADF6-168688F44CC6}"/>
              </a:ext>
            </a:extLst>
          </p:cNvPr>
          <p:cNvSpPr txBox="1"/>
          <p:nvPr/>
        </p:nvSpPr>
        <p:spPr>
          <a:xfrm>
            <a:off x="2838501" y="15348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FF5252"/>
                </a:solidFill>
              </a:rPr>
              <a:t>X</a:t>
            </a:r>
          </a:p>
        </p:txBody>
      </p:sp>
      <p:cxnSp>
        <p:nvCxnSpPr>
          <p:cNvPr id="2062" name="Connector: Elbow 2061">
            <a:extLst>
              <a:ext uri="{FF2B5EF4-FFF2-40B4-BE49-F238E27FC236}">
                <a16:creationId xmlns:a16="http://schemas.microsoft.com/office/drawing/2014/main" id="{A02BA073-F497-4F6E-9C9F-349E180F934C}"/>
              </a:ext>
            </a:extLst>
          </p:cNvPr>
          <p:cNvCxnSpPr>
            <a:cxnSpLocks/>
          </p:cNvCxnSpPr>
          <p:nvPr/>
        </p:nvCxnSpPr>
        <p:spPr>
          <a:xfrm rot="10800000">
            <a:off x="1935014" y="1497005"/>
            <a:ext cx="2151109" cy="332782"/>
          </a:xfrm>
          <a:prstGeom prst="bentConnector3">
            <a:avLst>
              <a:gd name="adj1" fmla="val 100302"/>
            </a:avLst>
          </a:prstGeom>
          <a:ln w="38100">
            <a:solidFill>
              <a:srgbClr val="FF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TextBox 2068">
            <a:extLst>
              <a:ext uri="{FF2B5EF4-FFF2-40B4-BE49-F238E27FC236}">
                <a16:creationId xmlns:a16="http://schemas.microsoft.com/office/drawing/2014/main" id="{8BC3666F-A519-4CC9-8C89-7D6DD60B4B18}"/>
              </a:ext>
            </a:extLst>
          </p:cNvPr>
          <p:cNvSpPr txBox="1"/>
          <p:nvPr/>
        </p:nvSpPr>
        <p:spPr>
          <a:xfrm>
            <a:off x="1907692" y="1797842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Upload unsuccessful, </a:t>
            </a:r>
          </a:p>
          <a:p>
            <a:pPr algn="ctr"/>
            <a:r>
              <a:rPr lang="en-SG" sz="1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please submit clearer image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F01D98-4213-4BEB-8E24-B0182975BF72}"/>
              </a:ext>
            </a:extLst>
          </p:cNvPr>
          <p:cNvGrpSpPr/>
          <p:nvPr/>
        </p:nvGrpSpPr>
        <p:grpSpPr>
          <a:xfrm>
            <a:off x="2376827" y="2554152"/>
            <a:ext cx="1655844" cy="1170371"/>
            <a:chOff x="2374747" y="2546272"/>
            <a:chExt cx="1655844" cy="1170371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8E715FC-E9D3-45DB-A3A5-63E3F05AE02A}"/>
                </a:ext>
              </a:extLst>
            </p:cNvPr>
            <p:cNvCxnSpPr>
              <a:cxnSpLocks/>
            </p:cNvCxnSpPr>
            <p:nvPr/>
          </p:nvCxnSpPr>
          <p:spPr>
            <a:xfrm>
              <a:off x="3225643" y="3658840"/>
              <a:ext cx="804948" cy="0"/>
            </a:xfrm>
            <a:prstGeom prst="line">
              <a:avLst/>
            </a:prstGeom>
            <a:ln w="38100">
              <a:solidFill>
                <a:srgbClr val="FF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E21F324-CBC2-48B6-AF55-893BE2CC37A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246" y="2852653"/>
              <a:ext cx="804948" cy="0"/>
            </a:xfrm>
            <a:prstGeom prst="line">
              <a:avLst/>
            </a:prstGeom>
            <a:ln w="38100">
              <a:solidFill>
                <a:srgbClr val="FF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2B1F6E-DA4C-4E54-9A4F-AEB569412B45}"/>
                </a:ext>
              </a:extLst>
            </p:cNvPr>
            <p:cNvCxnSpPr>
              <a:cxnSpLocks/>
            </p:cNvCxnSpPr>
            <p:nvPr/>
          </p:nvCxnSpPr>
          <p:spPr>
            <a:xfrm>
              <a:off x="3209246" y="2836143"/>
              <a:ext cx="12747" cy="822697"/>
            </a:xfrm>
            <a:prstGeom prst="line">
              <a:avLst/>
            </a:prstGeom>
            <a:ln w="38100">
              <a:solidFill>
                <a:srgbClr val="FF5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195A13-34DC-47DB-AFAC-19911221A010}"/>
                </a:ext>
              </a:extLst>
            </p:cNvPr>
            <p:cNvCxnSpPr/>
            <p:nvPr/>
          </p:nvCxnSpPr>
          <p:spPr>
            <a:xfrm flipH="1">
              <a:off x="2374747" y="3659585"/>
              <a:ext cx="902596" cy="0"/>
            </a:xfrm>
            <a:prstGeom prst="straightConnector1">
              <a:avLst/>
            </a:prstGeom>
            <a:ln w="38100">
              <a:solidFill>
                <a:srgbClr val="FF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B39022-2DFE-4FE7-90ED-2355E90D5E7F}"/>
                </a:ext>
              </a:extLst>
            </p:cNvPr>
            <p:cNvSpPr txBox="1"/>
            <p:nvPr/>
          </p:nvSpPr>
          <p:spPr>
            <a:xfrm>
              <a:off x="3498300" y="25462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FF5252"/>
                  </a:solidFill>
                </a:rPr>
                <a:t>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98E2B16-AE54-4BEC-9FA1-B888FBD3B675}"/>
                </a:ext>
              </a:extLst>
            </p:cNvPr>
            <p:cNvSpPr txBox="1"/>
            <p:nvPr/>
          </p:nvSpPr>
          <p:spPr>
            <a:xfrm>
              <a:off x="3524882" y="337808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b="1" dirty="0">
                  <a:solidFill>
                    <a:srgbClr val="FF5252"/>
                  </a:solidFill>
                </a:rPr>
                <a:t>X</a:t>
              </a: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B43FDAD-BC32-4570-84C9-95E8EE72EA61}"/>
              </a:ext>
            </a:extLst>
          </p:cNvPr>
          <p:cNvCxnSpPr>
            <a:cxnSpLocks/>
          </p:cNvCxnSpPr>
          <p:nvPr/>
        </p:nvCxnSpPr>
        <p:spPr>
          <a:xfrm>
            <a:off x="5832055" y="4675912"/>
            <a:ext cx="0" cy="285369"/>
          </a:xfrm>
          <a:prstGeom prst="straightConnector1">
            <a:avLst/>
          </a:prstGeom>
          <a:ln w="38100">
            <a:solidFill>
              <a:srgbClr val="FF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7361C2D-440A-4FFF-B407-060BAE968926}"/>
              </a:ext>
            </a:extLst>
          </p:cNvPr>
          <p:cNvSpPr txBox="1"/>
          <p:nvPr/>
        </p:nvSpPr>
        <p:spPr>
          <a:xfrm>
            <a:off x="5841043" y="463511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FF5252"/>
                </a:solidFill>
              </a:rPr>
              <a:t>X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F716D88-5256-42AE-B15C-D991E67175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8599" y="4428884"/>
            <a:ext cx="533927" cy="264490"/>
          </a:xfrm>
          <a:prstGeom prst="bentConnector3">
            <a:avLst>
              <a:gd name="adj1" fmla="val 101735"/>
            </a:avLst>
          </a:prstGeom>
          <a:ln w="38100">
            <a:solidFill>
              <a:srgbClr val="218C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130AEE20-AD11-486C-A251-D259E58F45ED}"/>
              </a:ext>
            </a:extLst>
          </p:cNvPr>
          <p:cNvSpPr txBox="1"/>
          <p:nvPr/>
        </p:nvSpPr>
        <p:spPr>
          <a:xfrm>
            <a:off x="4049638" y="409632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218C74"/>
                </a:solidFill>
              </a:rPr>
              <a:t>✓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B45E7F0-D568-4DBA-9EBF-BD4E0169EE74}"/>
              </a:ext>
            </a:extLst>
          </p:cNvPr>
          <p:cNvSpPr txBox="1"/>
          <p:nvPr/>
        </p:nvSpPr>
        <p:spPr>
          <a:xfrm>
            <a:off x="1958348" y="423373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FF5252"/>
                </a:solidFill>
              </a:rPr>
              <a:t>X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6FE98E-C76B-4D86-9AB1-D90966E825B8}"/>
              </a:ext>
            </a:extLst>
          </p:cNvPr>
          <p:cNvCxnSpPr>
            <a:cxnSpLocks/>
          </p:cNvCxnSpPr>
          <p:nvPr/>
        </p:nvCxnSpPr>
        <p:spPr>
          <a:xfrm flipV="1">
            <a:off x="1847353" y="3887933"/>
            <a:ext cx="0" cy="805440"/>
          </a:xfrm>
          <a:prstGeom prst="straightConnector1">
            <a:avLst/>
          </a:prstGeom>
          <a:ln w="38100">
            <a:solidFill>
              <a:srgbClr val="FF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CEB4A19-E400-4763-B21B-E895407D6208}"/>
              </a:ext>
            </a:extLst>
          </p:cNvPr>
          <p:cNvCxnSpPr>
            <a:cxnSpLocks/>
          </p:cNvCxnSpPr>
          <p:nvPr/>
        </p:nvCxnSpPr>
        <p:spPr>
          <a:xfrm>
            <a:off x="4135177" y="5161422"/>
            <a:ext cx="516917" cy="0"/>
          </a:xfrm>
          <a:prstGeom prst="straightConnector1">
            <a:avLst/>
          </a:prstGeom>
          <a:ln w="38100">
            <a:solidFill>
              <a:srgbClr val="218C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17CEF7A-096B-4C1D-8722-73E55555CD5E}"/>
              </a:ext>
            </a:extLst>
          </p:cNvPr>
          <p:cNvSpPr txBox="1"/>
          <p:nvPr/>
        </p:nvSpPr>
        <p:spPr>
          <a:xfrm>
            <a:off x="4203076" y="4767438"/>
            <a:ext cx="35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218C74"/>
                </a:solidFill>
              </a:rPr>
              <a:t>✓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69A49FA-0161-4BF8-A85E-0F9DC7C67B12}"/>
              </a:ext>
            </a:extLst>
          </p:cNvPr>
          <p:cNvSpPr txBox="1"/>
          <p:nvPr/>
        </p:nvSpPr>
        <p:spPr>
          <a:xfrm>
            <a:off x="3435810" y="6419795"/>
            <a:ext cx="2194034" cy="408623"/>
          </a:xfrm>
          <a:prstGeom prst="roundRect">
            <a:avLst/>
          </a:prstGeom>
          <a:solidFill>
            <a:srgbClr val="FF5252"/>
          </a:solidFill>
          <a:ln>
            <a:solidFill>
              <a:srgbClr val="FF52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Ineligible for Renewal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7311217-70FB-4772-AF91-5CF929607AD8}"/>
              </a:ext>
            </a:extLst>
          </p:cNvPr>
          <p:cNvCxnSpPr>
            <a:cxnSpLocks/>
          </p:cNvCxnSpPr>
          <p:nvPr/>
        </p:nvCxnSpPr>
        <p:spPr>
          <a:xfrm>
            <a:off x="5440578" y="6142590"/>
            <a:ext cx="0" cy="285369"/>
          </a:xfrm>
          <a:prstGeom prst="straightConnector1">
            <a:avLst/>
          </a:prstGeom>
          <a:ln w="38100">
            <a:solidFill>
              <a:srgbClr val="FF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A774E5E9-2E34-446F-A819-AE68D7EC3299}"/>
              </a:ext>
            </a:extLst>
          </p:cNvPr>
          <p:cNvSpPr txBox="1"/>
          <p:nvPr/>
        </p:nvSpPr>
        <p:spPr>
          <a:xfrm>
            <a:off x="5088069" y="6091069"/>
            <a:ext cx="309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FF5252"/>
                </a:solidFill>
              </a:rPr>
              <a:t>X</a:t>
            </a:r>
          </a:p>
        </p:txBody>
      </p:sp>
      <p:pic>
        <p:nvPicPr>
          <p:cNvPr id="94" name="Picture 8" descr="Browser Free Icon of Multimedia">
            <a:extLst>
              <a:ext uri="{FF2B5EF4-FFF2-40B4-BE49-F238E27FC236}">
                <a16:creationId xmlns:a16="http://schemas.microsoft.com/office/drawing/2014/main" id="{66C0503B-13C7-497B-848B-2991AF90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955" y="4448107"/>
            <a:ext cx="846805" cy="84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CE9CEB22-B975-48B1-B0C1-BD8BDDAFFE83}"/>
              </a:ext>
            </a:extLst>
          </p:cNvPr>
          <p:cNvSpPr txBox="1"/>
          <p:nvPr/>
        </p:nvSpPr>
        <p:spPr>
          <a:xfrm>
            <a:off x="8858182" y="216725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This information is fed into…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EE32EEB-0E4A-4680-BFD9-D0026AE6483B}"/>
              </a:ext>
            </a:extLst>
          </p:cNvPr>
          <p:cNvSpPr txBox="1"/>
          <p:nvPr/>
        </p:nvSpPr>
        <p:spPr>
          <a:xfrm>
            <a:off x="9069893" y="5201950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Administrator View</a:t>
            </a:r>
          </a:p>
        </p:txBody>
      </p:sp>
    </p:spTree>
    <p:extLst>
      <p:ext uri="{BB962C8B-B14F-4D97-AF65-F5344CB8AC3E}">
        <p14:creationId xmlns:p14="http://schemas.microsoft.com/office/powerpoint/2010/main" val="181977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7793317-B9DB-4374-9347-36CCDBAD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6574"/>
            <a:ext cx="12192001" cy="578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8D25C5-9A3D-445E-BBC0-72B83B5ED58E}"/>
              </a:ext>
            </a:extLst>
          </p:cNvPr>
          <p:cNvSpPr/>
          <p:nvPr/>
        </p:nvSpPr>
        <p:spPr>
          <a:xfrm>
            <a:off x="6228581" y="1739840"/>
            <a:ext cx="5639569" cy="1146235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74C3C-5E29-4056-B301-265EC2B9A92C}"/>
              </a:ext>
            </a:extLst>
          </p:cNvPr>
          <p:cNvSpPr txBox="1"/>
          <p:nvPr/>
        </p:nvSpPr>
        <p:spPr>
          <a:xfrm>
            <a:off x="7362440" y="1253386"/>
            <a:ext cx="3371850" cy="338554"/>
          </a:xfrm>
          <a:prstGeom prst="rect">
            <a:avLst/>
          </a:prstGeom>
          <a:solidFill>
            <a:srgbClr val="227093"/>
          </a:solidFill>
          <a:ln w="19050">
            <a:solidFill>
              <a:srgbClr val="2270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Information from </a:t>
            </a:r>
            <a:r>
              <a:rPr lang="en-SG" sz="1600" b="1" dirty="0" err="1">
                <a:solidFill>
                  <a:schemeClr val="bg1"/>
                </a:solidFill>
                <a:latin typeface="Raleway" panose="020B0503030101060003" pitchFamily="34" charset="0"/>
              </a:rPr>
              <a:t>Singpass</a:t>
            </a:r>
            <a:endParaRPr lang="en-SG" sz="16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BD8966-49D6-4777-AF47-9999562F40BA}"/>
              </a:ext>
            </a:extLst>
          </p:cNvPr>
          <p:cNvSpPr/>
          <p:nvPr/>
        </p:nvSpPr>
        <p:spPr>
          <a:xfrm>
            <a:off x="6351638" y="3826644"/>
            <a:ext cx="1967990" cy="262697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602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7793317-B9DB-4374-9347-36CCDBAD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6574"/>
            <a:ext cx="12192001" cy="578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74C3C-5E29-4056-B301-265EC2B9A92C}"/>
              </a:ext>
            </a:extLst>
          </p:cNvPr>
          <p:cNvSpPr txBox="1"/>
          <p:nvPr/>
        </p:nvSpPr>
        <p:spPr>
          <a:xfrm>
            <a:off x="7362440" y="1253386"/>
            <a:ext cx="3371850" cy="338554"/>
          </a:xfrm>
          <a:prstGeom prst="rect">
            <a:avLst/>
          </a:prstGeom>
          <a:solidFill>
            <a:srgbClr val="227093"/>
          </a:solidFill>
          <a:ln w="19050">
            <a:solidFill>
              <a:srgbClr val="2270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Detected by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BD8966-49D6-4777-AF47-9999562F40BA}"/>
              </a:ext>
            </a:extLst>
          </p:cNvPr>
          <p:cNvSpPr/>
          <p:nvPr/>
        </p:nvSpPr>
        <p:spPr>
          <a:xfrm>
            <a:off x="6378444" y="4036194"/>
            <a:ext cx="2670305" cy="564381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311677-CA51-41F3-923F-4977F2A53C4C}"/>
              </a:ext>
            </a:extLst>
          </p:cNvPr>
          <p:cNvSpPr/>
          <p:nvPr/>
        </p:nvSpPr>
        <p:spPr>
          <a:xfrm>
            <a:off x="9048365" y="2997969"/>
            <a:ext cx="2670305" cy="1602606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6E36D5-99A7-4FEA-B4AA-80499B705714}"/>
              </a:ext>
            </a:extLst>
          </p:cNvPr>
          <p:cNvSpPr/>
          <p:nvPr/>
        </p:nvSpPr>
        <p:spPr>
          <a:xfrm>
            <a:off x="6267450" y="4741044"/>
            <a:ext cx="5657850" cy="564381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4EA262-E4B6-41BA-84A6-81A4BA386203}"/>
              </a:ext>
            </a:extLst>
          </p:cNvPr>
          <p:cNvSpPr/>
          <p:nvPr/>
        </p:nvSpPr>
        <p:spPr>
          <a:xfrm>
            <a:off x="1968370" y="2421658"/>
            <a:ext cx="1717806" cy="178668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7E47B0-E9C5-456E-A091-461F9BCC538A}"/>
              </a:ext>
            </a:extLst>
          </p:cNvPr>
          <p:cNvSpPr/>
          <p:nvPr/>
        </p:nvSpPr>
        <p:spPr>
          <a:xfrm>
            <a:off x="3314700" y="4511240"/>
            <a:ext cx="2498857" cy="346509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A7260-9CC8-46D3-8B6E-4B065E4A16EA}"/>
              </a:ext>
            </a:extLst>
          </p:cNvPr>
          <p:cNvSpPr txBox="1"/>
          <p:nvPr/>
        </p:nvSpPr>
        <p:spPr>
          <a:xfrm>
            <a:off x="1380740" y="1130275"/>
            <a:ext cx="3371850" cy="584775"/>
          </a:xfrm>
          <a:prstGeom prst="rect">
            <a:avLst/>
          </a:prstGeom>
          <a:solidFill>
            <a:srgbClr val="227093"/>
          </a:solidFill>
          <a:ln w="19050">
            <a:solidFill>
              <a:srgbClr val="2270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>
                <a:solidFill>
                  <a:schemeClr val="bg1"/>
                </a:solidFill>
                <a:latin typeface="Raleway" panose="020B0503030101060003" pitchFamily="34" charset="0"/>
              </a:rPr>
              <a:t>Original Payslip Annotated with System-Detected Fields</a:t>
            </a:r>
          </a:p>
        </p:txBody>
      </p:sp>
    </p:spTree>
    <p:extLst>
      <p:ext uri="{BB962C8B-B14F-4D97-AF65-F5344CB8AC3E}">
        <p14:creationId xmlns:p14="http://schemas.microsoft.com/office/powerpoint/2010/main" val="376696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7793317-B9DB-4374-9347-36CCDBAD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6574"/>
            <a:ext cx="12192001" cy="5784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311677-CA51-41F3-923F-4977F2A53C4C}"/>
              </a:ext>
            </a:extLst>
          </p:cNvPr>
          <p:cNvSpPr/>
          <p:nvPr/>
        </p:nvSpPr>
        <p:spPr>
          <a:xfrm>
            <a:off x="9048365" y="2997969"/>
            <a:ext cx="2670305" cy="1602606"/>
          </a:xfrm>
          <a:prstGeom prst="roundRect">
            <a:avLst/>
          </a:prstGeom>
          <a:noFill/>
          <a:ln w="38100"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4027C0-C2A1-4E43-913B-A331F40314E9}"/>
              </a:ext>
            </a:extLst>
          </p:cNvPr>
          <p:cNvSpPr/>
          <p:nvPr/>
        </p:nvSpPr>
        <p:spPr>
          <a:xfrm>
            <a:off x="2343151" y="1345381"/>
            <a:ext cx="5911530" cy="4493444"/>
          </a:xfrm>
          <a:prstGeom prst="rect">
            <a:avLst/>
          </a:prstGeom>
          <a:solidFill>
            <a:srgbClr val="227093"/>
          </a:solidFill>
          <a:ln>
            <a:solidFill>
              <a:srgbClr val="227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14000"/>
              </a:lnSpc>
            </a:pPr>
            <a:r>
              <a:rPr lang="en-SG" b="1" dirty="0">
                <a:latin typeface="Raleway" panose="020B0503030101060003" pitchFamily="34" charset="0"/>
              </a:rPr>
              <a:t>Purpose of Admin View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System has already logged record as ‘verified’ and ‘ineligible’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Set a processing period (e.g. 1 week)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afterwards, record is archived and system’s decisions are considered correct </a:t>
            </a: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  <a:sym typeface="Wingdings" panose="05000000000000000000" pitchFamily="2" charset="2"/>
              </a:rPr>
              <a:t> a</a:t>
            </a: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uto-generate TC for tenant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Within that period, OPTIONALLY, branch managers can look through and override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Even if all records are manually validated once more, the process is still sped up due to less manual entry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Necessity of this depends on accuracy of OCR and backend logic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OCR using open-source Google Tesseract (which this prototype uses) is widely considered to be accurate</a:t>
            </a:r>
          </a:p>
        </p:txBody>
      </p:sp>
    </p:spTree>
    <p:extLst>
      <p:ext uri="{BB962C8B-B14F-4D97-AF65-F5344CB8AC3E}">
        <p14:creationId xmlns:p14="http://schemas.microsoft.com/office/powerpoint/2010/main" val="355133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1FAF-ABC8-41A0-A838-C4C0A513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b="1" dirty="0">
                <a:solidFill>
                  <a:srgbClr val="FF5252"/>
                </a:solidFill>
                <a:latin typeface="Raleway" panose="020B0503030101060003" pitchFamily="34" charset="0"/>
                <a:ea typeface="SF Pro Display" pitchFamily="50" charset="0"/>
                <a:cs typeface="SF Pro Display" pitchFamily="50" charset="0"/>
              </a:rPr>
              <a:t>Prototype Demonstration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4FA99-D7D1-4E63-A196-5003D9A8B2CF}"/>
              </a:ext>
            </a:extLst>
          </p:cNvPr>
          <p:cNvSpPr/>
          <p:nvPr/>
        </p:nvSpPr>
        <p:spPr>
          <a:xfrm>
            <a:off x="0" y="0"/>
            <a:ext cx="486137" cy="68580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D2E44-89E7-473B-8A1A-817ACF612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Cases demonstrated: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Everything Accurate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Fake Income Slip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Income over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Blurry income slip</a:t>
            </a:r>
          </a:p>
          <a:p>
            <a:pPr marL="514350" indent="-514350">
              <a:buFont typeface="+mj-lt"/>
              <a:buAutoNum type="arabicPeriod"/>
            </a:pPr>
            <a:endParaRPr lang="en-SG" dirty="0"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pPr marL="0" indent="0">
              <a:buNone/>
            </a:pPr>
            <a:r>
              <a:rPr lang="en-SG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* Notes:</a:t>
            </a:r>
          </a:p>
          <a:p>
            <a:pPr>
              <a:buFontTx/>
              <a:buChar char="-"/>
            </a:pPr>
            <a:r>
              <a:rPr lang="en-SG" sz="20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Income threshold is set to $3000 due to availability of sample payslips</a:t>
            </a:r>
          </a:p>
          <a:p>
            <a:pPr>
              <a:buFontTx/>
              <a:buChar char="-"/>
            </a:pPr>
            <a:r>
              <a:rPr lang="en-SG" sz="20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CPF calculation is only estimated</a:t>
            </a:r>
          </a:p>
          <a:p>
            <a:pPr>
              <a:buFontTx/>
              <a:buChar char="-"/>
            </a:pPr>
            <a:endParaRPr lang="en-SG" dirty="0"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566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Raleway</vt:lpstr>
      <vt:lpstr>SF Pro Display</vt:lpstr>
      <vt:lpstr>Office Theme</vt:lpstr>
      <vt:lpstr>PowerPoint Presentation</vt:lpstr>
      <vt:lpstr>PowerPoint Presentation</vt:lpstr>
      <vt:lpstr>Problem Statement</vt:lpstr>
      <vt:lpstr>Proposed Solution</vt:lpstr>
      <vt:lpstr>System Verification</vt:lpstr>
      <vt:lpstr>PowerPoint Presentation</vt:lpstr>
      <vt:lpstr>PowerPoint Presentation</vt:lpstr>
      <vt:lpstr>PowerPoint Presentation</vt:lpstr>
      <vt:lpstr>Prototype Demonstration</vt:lpstr>
      <vt:lpstr>Case 1: Everything Accurate</vt:lpstr>
      <vt:lpstr>Case 1: Everything Accurate</vt:lpstr>
      <vt:lpstr>Case 2: False Income Slip</vt:lpstr>
      <vt:lpstr>Case 2: False Income Slip</vt:lpstr>
      <vt:lpstr>Case 3: Income over Renewal Threshold</vt:lpstr>
      <vt:lpstr>Case 3: Income over Renewal Threshold</vt:lpstr>
      <vt:lpstr>Case 4: Unclear Image</vt:lpstr>
      <vt:lpstr>User Interface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Jolene Lim</dc:creator>
  <cp:lastModifiedBy>Jolene Lim</cp:lastModifiedBy>
  <cp:revision>31</cp:revision>
  <dcterms:created xsi:type="dcterms:W3CDTF">2020-05-20T04:18:33Z</dcterms:created>
  <dcterms:modified xsi:type="dcterms:W3CDTF">2020-05-20T12:33:36Z</dcterms:modified>
</cp:coreProperties>
</file>